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2072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9737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4961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0790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5626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3670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8166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4016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3725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566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8743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182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Decimal and Fraction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2800" dirty="0"/>
              <a:t>Decimal system the value of a digit depends on it’s place or position in the number. Each place has a value of 10 times the place to the right. Face value of a number is the value of the number without regard to where it is in relation to another number. </a:t>
            </a:r>
            <a:endParaRPr lang="en-US" sz="12800" dirty="0" smtClean="0"/>
          </a:p>
          <a:p>
            <a:pPr marL="0" indent="0">
              <a:buNone/>
            </a:pPr>
            <a:r>
              <a:rPr lang="en-US" sz="12800" dirty="0" smtClean="0"/>
              <a:t>Ex- </a:t>
            </a:r>
            <a:r>
              <a:rPr lang="en-US" sz="12800" dirty="0"/>
              <a:t>7 always has a face value of 7, whether it belongs to 247 or 742. How ever the place value includes the position of the number in another number</a:t>
            </a:r>
            <a:r>
              <a:rPr lang="en-US" sz="12800" dirty="0" smtClean="0"/>
              <a:t>.</a:t>
            </a:r>
          </a:p>
          <a:p>
            <a:pPr marL="0" indent="0">
              <a:buNone/>
            </a:pPr>
            <a:r>
              <a:rPr lang="en-US" sz="12800" dirty="0" smtClean="0"/>
              <a:t>Ex</a:t>
            </a:r>
            <a:r>
              <a:rPr lang="en-US" sz="12800" dirty="0"/>
              <a:t>. In number 4732, 7 has a place value of 700 but have a face value of just 7.</a:t>
            </a:r>
            <a:endParaRPr lang="en-IN" sz="12800" dirty="0"/>
          </a:p>
          <a:p>
            <a:pPr marL="0" indent="0">
              <a:buNone/>
            </a:pPr>
            <a:endParaRPr lang="en-IN" sz="4800" dirty="0" smtClean="0"/>
          </a:p>
          <a:p>
            <a:pPr marL="0" indent="0">
              <a:buNone/>
            </a:pPr>
            <a:endParaRPr lang="en-IN" sz="4800" dirty="0"/>
          </a:p>
          <a:p>
            <a:pPr marL="0" indent="0">
              <a:buNone/>
            </a:pPr>
            <a:r>
              <a:rPr lang="en-IN" sz="4800" dirty="0" smtClean="0"/>
              <a:t>				</a:t>
            </a:r>
            <a:endParaRPr lang="en-IN" sz="4800" dirty="0"/>
          </a:p>
        </p:txBody>
      </p:sp>
    </p:spTree>
    <p:extLst>
      <p:ext uri="{BB962C8B-B14F-4D97-AF65-F5344CB8AC3E}">
        <p14:creationId xmlns:p14="http://schemas.microsoft.com/office/powerpoint/2010/main" val="400838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Names of digits according to their place value.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Content Placeholder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68238018"/>
                  </p:ext>
                </p:extLst>
              </p:nvPr>
            </p:nvGraphicFramePr>
            <p:xfrm>
              <a:off x="603505" y="1271016"/>
              <a:ext cx="10750295" cy="650959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50059"/>
                    <a:gridCol w="2150059"/>
                    <a:gridCol w="2150059"/>
                    <a:gridCol w="2150059"/>
                    <a:gridCol w="2150059"/>
                  </a:tblGrid>
                  <a:tr h="409996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endParaRPr lang="en-IN" sz="11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endParaRPr lang="en-IN" sz="11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/>
                    </a:tc>
                  </a:tr>
                  <a:tr h="409996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 dirty="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Indian Method</a:t>
                          </a:r>
                          <a:endParaRPr lang="en-IN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 dirty="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International Method</a:t>
                          </a:r>
                          <a:endParaRPr lang="en-IN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r>
                            <a:rPr lang="en-IN" sz="3200" dirty="0" smtClean="0"/>
                            <a:t>Digits</a:t>
                          </a:r>
                          <a:endParaRPr lang="en-IN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sz="3200" dirty="0" smtClean="0"/>
                            <a:t>Decimals</a:t>
                          </a:r>
                          <a:endParaRPr lang="en-IN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/>
                    </a:tc>
                  </a:tr>
                  <a:tr h="409996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1800" dirty="0" smtClean="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Unit</a:t>
                          </a:r>
                          <a:endParaRPr lang="en-IN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1800" dirty="0" smtClean="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Unit</a:t>
                          </a:r>
                          <a:endParaRPr lang="en-IN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IN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 dirty="0" smtClean="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      1</a:t>
                          </a:r>
                          <a:endParaRPr lang="en-IN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/>
                    </a:tc>
                  </a:tr>
                  <a:tr h="508283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 dirty="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Ten</a:t>
                          </a:r>
                          <a:endParaRPr lang="en-IN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Ten</a:t>
                          </a:r>
                          <a:endParaRPr lang="en-IN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en-IN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IN" sz="2000" i="1">
                                        <a:solidFill>
                                          <a:srgbClr val="3A3A3A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solidFill>
                                          <a:srgbClr val="3A3A3A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solidFill>
                                          <a:srgbClr val="3A3A3A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IN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/>
                    </a:tc>
                  </a:tr>
                  <a:tr h="508283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 dirty="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Hundred</a:t>
                          </a:r>
                          <a:endParaRPr lang="en-IN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Hundred</a:t>
                          </a:r>
                          <a:endParaRPr lang="en-IN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 dirty="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</a:t>
                          </a:r>
                          <a:endParaRPr lang="en-IN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IN" sz="2000" i="1">
                                        <a:solidFill>
                                          <a:srgbClr val="3A3A3A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solidFill>
                                          <a:srgbClr val="3A3A3A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solidFill>
                                          <a:srgbClr val="3A3A3A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IN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/>
                    </a:tc>
                  </a:tr>
                  <a:tr h="508283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 dirty="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Thousand</a:t>
                          </a:r>
                          <a:endParaRPr lang="en-IN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Thousand</a:t>
                          </a:r>
                          <a:endParaRPr lang="en-IN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en-IN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IN" sz="2000" i="1">
                                        <a:solidFill>
                                          <a:srgbClr val="3A3A3A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solidFill>
                                          <a:srgbClr val="3A3A3A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solidFill>
                                          <a:srgbClr val="3A3A3A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IN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/>
                    </a:tc>
                  </a:tr>
                  <a:tr h="508283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 dirty="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Ten Thousand</a:t>
                          </a:r>
                          <a:endParaRPr lang="en-IN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Ten Thousand</a:t>
                          </a:r>
                          <a:endParaRPr lang="en-IN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10000</a:t>
                          </a:r>
                          <a:endParaRPr lang="en-IN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IN" sz="2000" i="1">
                                        <a:solidFill>
                                          <a:srgbClr val="3A3A3A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solidFill>
                                          <a:srgbClr val="3A3A3A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solidFill>
                                          <a:srgbClr val="3A3A3A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IN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/>
                    </a:tc>
                  </a:tr>
                  <a:tr h="510951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 dirty="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Lakh</a:t>
                          </a:r>
                          <a:endParaRPr lang="en-IN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Hundred thousand</a:t>
                          </a:r>
                          <a:endParaRPr lang="en-IN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100000</a:t>
                          </a:r>
                          <a:endParaRPr lang="en-IN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IN" sz="2000" i="1">
                                        <a:solidFill>
                                          <a:srgbClr val="3A3A3A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solidFill>
                                          <a:srgbClr val="3A3A3A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solidFill>
                                          <a:srgbClr val="3A3A3A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IN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/>
                    </a:tc>
                  </a:tr>
                  <a:tr h="508283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 dirty="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Ten Lakh</a:t>
                          </a:r>
                          <a:endParaRPr lang="en-IN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 dirty="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One Million</a:t>
                          </a:r>
                          <a:endParaRPr lang="en-IN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 dirty="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1000000</a:t>
                          </a:r>
                          <a:endParaRPr lang="en-IN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IN" sz="2000" i="1">
                                        <a:solidFill>
                                          <a:srgbClr val="3A3A3A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solidFill>
                                          <a:srgbClr val="3A3A3A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solidFill>
                                          <a:srgbClr val="3A3A3A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IN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/>
                    </a:tc>
                  </a:tr>
                  <a:tr h="508283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Crore</a:t>
                          </a:r>
                          <a:endParaRPr lang="en-IN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Ten Million</a:t>
                          </a:r>
                          <a:endParaRPr lang="en-IN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100000000</a:t>
                          </a:r>
                          <a:endParaRPr lang="en-IN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IN" sz="2000" i="1">
                                        <a:solidFill>
                                          <a:srgbClr val="3A3A3A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solidFill>
                                          <a:srgbClr val="3A3A3A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solidFill>
                                          <a:srgbClr val="3A3A3A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7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IN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/>
                    </a:tc>
                  </a:tr>
                  <a:tr h="508283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 dirty="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Ten Crore</a:t>
                          </a:r>
                          <a:endParaRPr lang="en-IN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Hundred Million</a:t>
                          </a:r>
                          <a:endParaRPr lang="en-IN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1000000000</a:t>
                          </a:r>
                          <a:endParaRPr lang="en-IN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IN" sz="2000" i="1">
                                        <a:solidFill>
                                          <a:srgbClr val="3A3A3A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solidFill>
                                          <a:srgbClr val="3A3A3A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solidFill>
                                          <a:srgbClr val="3A3A3A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8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IN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/>
                    </a:tc>
                  </a:tr>
                  <a:tr h="508283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 dirty="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Arab</a:t>
                          </a:r>
                          <a:endParaRPr lang="en-IN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 dirty="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Billion</a:t>
                          </a:r>
                          <a:endParaRPr lang="en-IN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 dirty="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10000000000</a:t>
                          </a:r>
                          <a:endParaRPr lang="en-IN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IN" sz="2000" i="1">
                                        <a:solidFill>
                                          <a:srgbClr val="3A3A3A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solidFill>
                                          <a:srgbClr val="3A3A3A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solidFill>
                                          <a:srgbClr val="3A3A3A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9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IN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6" name="Content Placeholder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68238018"/>
                  </p:ext>
                </p:extLst>
              </p:nvPr>
            </p:nvGraphicFramePr>
            <p:xfrm>
              <a:off x="603505" y="1271016"/>
              <a:ext cx="10750295" cy="650959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50059"/>
                    <a:gridCol w="2150059"/>
                    <a:gridCol w="2150059"/>
                    <a:gridCol w="2150059"/>
                    <a:gridCol w="2150059"/>
                  </a:tblGrid>
                  <a:tr h="409996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endParaRPr lang="en-IN" sz="11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endParaRPr lang="en-IN" sz="11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/>
                    </a:tc>
                  </a:tr>
                  <a:tr h="60960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 dirty="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Indian Method</a:t>
                          </a:r>
                          <a:endParaRPr lang="en-IN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 dirty="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International Method</a:t>
                          </a:r>
                          <a:endParaRPr lang="en-IN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r>
                            <a:rPr lang="en-IN" sz="3200" dirty="0" smtClean="0"/>
                            <a:t>Digits</a:t>
                          </a:r>
                          <a:endParaRPr lang="en-IN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IN" sz="3200" dirty="0" smtClean="0"/>
                            <a:t>Decimals</a:t>
                          </a:r>
                          <a:endParaRPr lang="en-IN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/>
                    </a:tc>
                  </a:tr>
                  <a:tr h="409996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1800" dirty="0" smtClean="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Unit</a:t>
                          </a:r>
                          <a:endParaRPr lang="en-IN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1800" dirty="0" smtClean="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Unit</a:t>
                          </a:r>
                          <a:endParaRPr lang="en-IN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IN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 dirty="0" smtClean="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      1</a:t>
                          </a:r>
                          <a:endParaRPr lang="en-IN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/>
                    </a:tc>
                  </a:tr>
                  <a:tr h="55880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 dirty="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Ten</a:t>
                          </a:r>
                          <a:endParaRPr lang="en-IN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Ten</a:t>
                          </a:r>
                          <a:endParaRPr lang="en-IN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en-IN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00283" t="-256522" r="-101133" b="-8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/>
                    </a:tc>
                  </a:tr>
                  <a:tr h="55880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 dirty="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Hundred</a:t>
                          </a:r>
                          <a:endParaRPr lang="en-IN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Hundred</a:t>
                          </a:r>
                          <a:endParaRPr lang="en-IN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 dirty="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</a:t>
                          </a:r>
                          <a:endParaRPr lang="en-IN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00283" t="-360440" r="-101133" b="-7175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/>
                    </a:tc>
                  </a:tr>
                  <a:tr h="55880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 dirty="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Thousand</a:t>
                          </a:r>
                          <a:endParaRPr lang="en-IN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Thousand</a:t>
                          </a:r>
                          <a:endParaRPr lang="en-IN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en-IN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00283" t="-455435" r="-101133" b="-6097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/>
                    </a:tc>
                  </a:tr>
                  <a:tr h="55880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 dirty="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Ten Thousand</a:t>
                          </a:r>
                          <a:endParaRPr lang="en-IN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Ten Thousand</a:t>
                          </a:r>
                          <a:endParaRPr lang="en-IN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10000</a:t>
                          </a:r>
                          <a:endParaRPr lang="en-IN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00283" t="-555435" r="-101133" b="-5097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/>
                    </a:tc>
                  </a:tr>
                  <a:tr h="60960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 dirty="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Lakh</a:t>
                          </a:r>
                          <a:endParaRPr lang="en-IN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Hundred thousand</a:t>
                          </a:r>
                          <a:endParaRPr lang="en-IN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100000</a:t>
                          </a:r>
                          <a:endParaRPr lang="en-IN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00283" t="-603000" r="-101133" b="-369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/>
                    </a:tc>
                  </a:tr>
                  <a:tr h="55880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 dirty="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Ten Lakh</a:t>
                          </a:r>
                          <a:endParaRPr lang="en-IN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 dirty="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One Million</a:t>
                          </a:r>
                          <a:endParaRPr lang="en-IN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 dirty="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1000000</a:t>
                          </a:r>
                          <a:endParaRPr lang="en-IN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00283" t="-764130" r="-101133" b="-3010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/>
                    </a:tc>
                  </a:tr>
                  <a:tr h="55880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Crore</a:t>
                          </a:r>
                          <a:endParaRPr lang="en-IN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Ten Million</a:t>
                          </a:r>
                          <a:endParaRPr lang="en-IN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100000000</a:t>
                          </a:r>
                          <a:endParaRPr lang="en-IN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00283" t="-873626" r="-101133" b="-2043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/>
                    </a:tc>
                  </a:tr>
                  <a:tr h="55880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 dirty="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Ten Crore</a:t>
                          </a:r>
                          <a:endParaRPr lang="en-IN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Hundred Million</a:t>
                          </a:r>
                          <a:endParaRPr lang="en-IN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1000000000</a:t>
                          </a:r>
                          <a:endParaRPr lang="en-IN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00283" t="-963043" r="-101133" b="-1021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/>
                    </a:tc>
                  </a:tr>
                  <a:tr h="55880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 dirty="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Arab</a:t>
                          </a:r>
                          <a:endParaRPr lang="en-IN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 dirty="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Billion</a:t>
                          </a:r>
                          <a:endParaRPr lang="en-IN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1950"/>
                            </a:spcAft>
                          </a:pPr>
                          <a:r>
                            <a:rPr lang="en-US" sz="2000" dirty="0">
                              <a:solidFill>
                                <a:srgbClr val="3A3A3A"/>
                              </a:solidFill>
                              <a:effectLst/>
                              <a:latin typeface="Roboto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10000000000</a:t>
                          </a:r>
                          <a:endParaRPr lang="en-IN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00283" t="-1063043" r="-101133" b="-21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3453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Fraction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956945"/>
                <a:ext cx="10515600" cy="4351338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en-US" sz="6500" dirty="0" smtClean="0"/>
                  <a:t>Fraction is a rational number of the form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6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500" i="1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en-US" sz="6500" i="1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</m:oMath>
                </a14:m>
                <a:r>
                  <a:rPr lang="en-US" sz="6500" dirty="0"/>
                  <a:t>, q </a:t>
                </a:r>
                <a14:m>
                  <m:oMath xmlns:m="http://schemas.openxmlformats.org/officeDocument/2006/math">
                    <m:r>
                      <a:rPr lang="en-US" sz="6500" i="1"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sz="6500" dirty="0"/>
                  <a:t>0,  p is called as numerator and q is called denominator.</a:t>
                </a:r>
                <a:endParaRPr lang="en-IN" sz="6500" dirty="0"/>
              </a:p>
              <a:p>
                <a:pPr marL="0" indent="0">
                  <a:buNone/>
                </a:pPr>
                <a:r>
                  <a:rPr lang="en-US" sz="6500" dirty="0" smtClean="0"/>
                  <a:t>Example </a:t>
                </a:r>
                <a14:m>
                  <m:oMath xmlns:m="http://schemas.openxmlformats.org/officeDocument/2006/math">
                    <m:r>
                      <a:rPr lang="en-IN" sz="6500" b="0" i="0" smtClean="0"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en-US" sz="65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65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sz="65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IN" sz="6500" dirty="0" smtClean="0"/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65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sz="65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IN" sz="6500" dirty="0" smtClean="0"/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65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IN" sz="65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IN" sz="6500" dirty="0" smtClean="0"/>
                  <a:t>, </a:t>
                </a:r>
                <a:r>
                  <a:rPr lang="en-IN" sz="6500" dirty="0" err="1" smtClean="0"/>
                  <a:t>etc</a:t>
                </a:r>
                <a:endParaRPr lang="en-IN" sz="6500" dirty="0" smtClean="0"/>
              </a:p>
              <a:p>
                <a:pPr marL="0" indent="0">
                  <a:buNone/>
                </a:pPr>
                <a:r>
                  <a:rPr lang="en-IN" sz="6500" dirty="0" smtClean="0"/>
                  <a:t>Remember</a:t>
                </a:r>
                <a:endParaRPr lang="en-IN" sz="6500" dirty="0"/>
              </a:p>
              <a:p>
                <a:pPr marL="0" indent="0">
                  <a:buNone/>
                </a:pPr>
                <a:r>
                  <a:rPr lang="en-US" sz="6500" dirty="0"/>
                  <a:t>If the denominators of all the given fractions are equal then the fraction with greater numerator will be the greater fraction.</a:t>
                </a:r>
                <a:endParaRPr lang="en-IN" sz="6500" dirty="0"/>
              </a:p>
              <a:p>
                <a:pPr marL="0" indent="0">
                  <a:buNone/>
                </a:pPr>
                <a:r>
                  <a:rPr lang="en-US" sz="6500" dirty="0"/>
                  <a:t>Ex-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6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5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650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6500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6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5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650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US" sz="6500" i="1"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en-IN" sz="6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500" i="1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650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US" sz="6500" i="1"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en-IN" sz="6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500" i="1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650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US" sz="6500" i="1"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en-IN" sz="6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5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650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6500" dirty="0"/>
                  <a:t>  then </a:t>
                </a:r>
                <a14:m>
                  <m:oMath xmlns:m="http://schemas.openxmlformats.org/officeDocument/2006/math">
                    <m:r>
                      <a:rPr lang="en-US" sz="6500" i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IN" sz="6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500" i="1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650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US" sz="6500" i="1">
                        <a:latin typeface="Cambria Math" panose="02040503050406030204" pitchFamily="18" charset="0"/>
                      </a:rPr>
                      <m:t>&gt; </m:t>
                    </m:r>
                    <m:f>
                      <m:fPr>
                        <m:ctrlPr>
                          <a:rPr lang="en-IN" sz="6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500" i="1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650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US" sz="65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6500" dirty="0"/>
                  <a:t>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6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5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650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6500" dirty="0"/>
                  <a:t> 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6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5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650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6500" dirty="0"/>
                  <a:t> 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6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5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650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IN" sz="6500" dirty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56945"/>
                <a:ext cx="10515600" cy="4351338"/>
              </a:xfrm>
              <a:blipFill rotWithShape="0">
                <a:blip r:embed="rId2"/>
                <a:stretch>
                  <a:fillRect l="-1797" t="-4622" r="-116" b="-14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088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Remember Formula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sz="3900" dirty="0"/>
                  <a:t>If the numerators of all the given fractions are equal then the fraction with smaller denominator will be the greater fraction.</a:t>
                </a:r>
                <a:endParaRPr lang="en-IN" sz="3900" dirty="0"/>
              </a:p>
              <a:p>
                <a:pPr marL="0" indent="0">
                  <a:buNone/>
                </a:pPr>
                <a:r>
                  <a:rPr lang="en-US" sz="3900" dirty="0" smtClean="0"/>
                  <a:t>EX-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9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9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3900" i="1">
                            <a:latin typeface="Cambria Math" panose="02040503050406030204" pitchFamily="18" charset="0"/>
                          </a:rPr>
                          <m:t>4 </m:t>
                        </m:r>
                      </m:den>
                    </m:f>
                  </m:oMath>
                </a14:m>
                <a:r>
                  <a:rPr lang="en-US" sz="3900" dirty="0"/>
                  <a:t> 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9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9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3900" i="1">
                            <a:latin typeface="Cambria Math" panose="02040503050406030204" pitchFamily="18" charset="0"/>
                          </a:rPr>
                          <m:t>2 </m:t>
                        </m:r>
                      </m:den>
                    </m:f>
                  </m:oMath>
                </a14:m>
                <a:r>
                  <a:rPr lang="en-US" sz="3900" dirty="0"/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9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9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3900" i="1">
                            <a:latin typeface="Cambria Math" panose="02040503050406030204" pitchFamily="18" charset="0"/>
                          </a:rPr>
                          <m:t>8 </m:t>
                        </m:r>
                      </m:den>
                    </m:f>
                  </m:oMath>
                </a14:m>
                <a:r>
                  <a:rPr lang="en-US" sz="3900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9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9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3900" i="1">
                            <a:latin typeface="Cambria Math" panose="02040503050406030204" pitchFamily="18" charset="0"/>
                          </a:rPr>
                          <m:t>9 </m:t>
                        </m:r>
                      </m:den>
                    </m:f>
                  </m:oMath>
                </a14:m>
                <a:r>
                  <a:rPr lang="en-US" sz="3900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9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9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3900" i="1">
                            <a:latin typeface="Cambria Math" panose="02040503050406030204" pitchFamily="18" charset="0"/>
                          </a:rPr>
                          <m:t>5 </m:t>
                        </m:r>
                      </m:den>
                    </m:f>
                  </m:oMath>
                </a14:m>
                <a:r>
                  <a:rPr lang="en-US" sz="3900" dirty="0"/>
                  <a:t> then </a:t>
                </a:r>
                <a14:m>
                  <m:oMath xmlns:m="http://schemas.openxmlformats.org/officeDocument/2006/math">
                    <m:r>
                      <a:rPr lang="en-US" sz="3900" i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IN" sz="39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9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3900" i="1">
                            <a:latin typeface="Cambria Math" panose="02040503050406030204" pitchFamily="18" charset="0"/>
                          </a:rPr>
                          <m:t>2 </m:t>
                        </m:r>
                      </m:den>
                    </m:f>
                  </m:oMath>
                </a14:m>
                <a:r>
                  <a:rPr lang="en-US" sz="3900" dirty="0"/>
                  <a:t> 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9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9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3900" i="1">
                            <a:latin typeface="Cambria Math" panose="02040503050406030204" pitchFamily="18" charset="0"/>
                          </a:rPr>
                          <m:t>4 </m:t>
                        </m:r>
                      </m:den>
                    </m:f>
                    <m:r>
                      <a:rPr lang="en-US" sz="3900" i="1">
                        <a:latin typeface="Cambria Math" panose="02040503050406030204" pitchFamily="18" charset="0"/>
                      </a:rPr>
                      <m:t>&gt; </m:t>
                    </m:r>
                    <m:f>
                      <m:fPr>
                        <m:ctrlPr>
                          <a:rPr lang="en-IN" sz="39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9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3900" i="1">
                            <a:latin typeface="Cambria Math" panose="02040503050406030204" pitchFamily="18" charset="0"/>
                          </a:rPr>
                          <m:t>5 </m:t>
                        </m:r>
                      </m:den>
                    </m:f>
                  </m:oMath>
                </a14:m>
                <a:r>
                  <a:rPr lang="en-US" sz="3900" dirty="0"/>
                  <a:t> &gt;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9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9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3900" i="1">
                            <a:latin typeface="Cambria Math" panose="02040503050406030204" pitchFamily="18" charset="0"/>
                          </a:rPr>
                          <m:t>8 </m:t>
                        </m:r>
                      </m:den>
                    </m:f>
                  </m:oMath>
                </a14:m>
                <a:r>
                  <a:rPr lang="en-US" sz="3900" dirty="0"/>
                  <a:t> &gt;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9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9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3900" i="1">
                            <a:latin typeface="Cambria Math" panose="02040503050406030204" pitchFamily="18" charset="0"/>
                          </a:rPr>
                          <m:t>9 </m:t>
                        </m:r>
                      </m:den>
                    </m:f>
                  </m:oMath>
                </a14:m>
                <a:endParaRPr lang="en-IN" sz="3900" dirty="0"/>
              </a:p>
              <a:p>
                <a:pPr marL="0" indent="0">
                  <a:buNone/>
                </a:pPr>
                <a:r>
                  <a:rPr lang="en-US" sz="3900" dirty="0"/>
                  <a:t>When numerator is greater than denominator and the differences of numerator and denominator are equal, then the fraction with smaller numerator will be the greater fraction.</a:t>
                </a:r>
                <a:endParaRPr lang="en-IN" sz="3900" dirty="0"/>
              </a:p>
              <a:p>
                <a:pPr marL="0" indent="0">
                  <a:buNone/>
                </a:pPr>
                <a:r>
                  <a:rPr lang="en-US" sz="3900" dirty="0"/>
                  <a:t>Ex.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9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9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900" i="1">
                            <a:latin typeface="Cambria Math" panose="02040503050406030204" pitchFamily="18" charset="0"/>
                          </a:rPr>
                          <m:t>2 </m:t>
                        </m:r>
                      </m:den>
                    </m:f>
                  </m:oMath>
                </a14:m>
                <a:r>
                  <a:rPr lang="en-US" sz="3900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9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9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3900" i="1">
                            <a:latin typeface="Cambria Math" panose="02040503050406030204" pitchFamily="18" charset="0"/>
                          </a:rPr>
                          <m:t>4 </m:t>
                        </m:r>
                      </m:den>
                    </m:f>
                  </m:oMath>
                </a14:m>
                <a:r>
                  <a:rPr lang="en-US" sz="3900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9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900" i="1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n-US" sz="3900" i="1">
                            <a:latin typeface="Cambria Math" panose="02040503050406030204" pitchFamily="18" charset="0"/>
                          </a:rPr>
                          <m:t>8 </m:t>
                        </m:r>
                      </m:den>
                    </m:f>
                  </m:oMath>
                </a14:m>
                <a:r>
                  <a:rPr lang="en-US" sz="3900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9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900" i="1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3900" i="1">
                            <a:latin typeface="Cambria Math" panose="02040503050406030204" pitchFamily="18" charset="0"/>
                          </a:rPr>
                          <m:t>5 </m:t>
                        </m:r>
                      </m:den>
                    </m:f>
                  </m:oMath>
                </a14:m>
                <a:r>
                  <a:rPr lang="en-US" sz="3900" dirty="0"/>
                  <a:t>,</a:t>
                </a:r>
                <a14:m>
                  <m:oMath xmlns:m="http://schemas.openxmlformats.org/officeDocument/2006/math">
                    <m:r>
                      <a:rPr lang="en-US" sz="3900" i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IN" sz="39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900" i="1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sz="3900" i="1">
                            <a:latin typeface="Cambria Math" panose="02040503050406030204" pitchFamily="18" charset="0"/>
                          </a:rPr>
                          <m:t>7 </m:t>
                        </m:r>
                      </m:den>
                    </m:f>
                  </m:oMath>
                </a14:m>
                <a:r>
                  <a:rPr lang="en-US" sz="3900" dirty="0"/>
                  <a:t>  then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9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9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900" i="1">
                            <a:latin typeface="Cambria Math" panose="02040503050406030204" pitchFamily="18" charset="0"/>
                          </a:rPr>
                          <m:t>2 </m:t>
                        </m:r>
                      </m:den>
                    </m:f>
                  </m:oMath>
                </a14:m>
                <a:r>
                  <a:rPr lang="en-US" sz="3900" dirty="0"/>
                  <a:t>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9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9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3900" i="1">
                            <a:latin typeface="Cambria Math" panose="02040503050406030204" pitchFamily="18" charset="0"/>
                          </a:rPr>
                          <m:t>4 </m:t>
                        </m:r>
                      </m:den>
                    </m:f>
                    <m:r>
                      <a:rPr lang="en-US" sz="3900" i="1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sz="39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9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900" i="1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3900" i="1">
                            <a:latin typeface="Cambria Math" panose="02040503050406030204" pitchFamily="18" charset="0"/>
                          </a:rPr>
                          <m:t>5 </m:t>
                        </m:r>
                      </m:den>
                    </m:f>
                  </m:oMath>
                </a14:m>
                <a:r>
                  <a:rPr lang="en-US" sz="3900" dirty="0"/>
                  <a:t> &gt;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9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900" i="1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sz="3900" i="1">
                            <a:latin typeface="Cambria Math" panose="02040503050406030204" pitchFamily="18" charset="0"/>
                          </a:rPr>
                          <m:t>7 </m:t>
                        </m:r>
                      </m:den>
                    </m:f>
                  </m:oMath>
                </a14:m>
                <a:r>
                  <a:rPr lang="en-US" sz="3900" dirty="0"/>
                  <a:t> &gt;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9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900" i="1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n-US" sz="3900" i="1">
                            <a:latin typeface="Cambria Math" panose="02040503050406030204" pitchFamily="18" charset="0"/>
                          </a:rPr>
                          <m:t>8 </m:t>
                        </m:r>
                      </m:den>
                    </m:f>
                  </m:oMath>
                </a14:m>
                <a:r>
                  <a:rPr lang="en-US" sz="3900" dirty="0"/>
                  <a:t> </a:t>
                </a:r>
                <a:endParaRPr lang="en-IN" sz="3900" dirty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97" t="-5322" r="-232" b="-182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794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Quicker method( cross multiplication)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3600" dirty="0"/>
                  <a:t>We can compare fractions by this method and easily take a decision.</a:t>
                </a:r>
                <a:endParaRPr lang="en-IN" sz="3600" dirty="0"/>
              </a:p>
              <a:p>
                <a:r>
                  <a:rPr lang="en-US" sz="3600" dirty="0"/>
                  <a:t>Example-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8 </m:t>
                        </m:r>
                      </m:den>
                    </m:f>
                  </m:oMath>
                </a14:m>
                <a:r>
                  <a:rPr lang="en-US" sz="3600" dirty="0"/>
                  <a:t>  ?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5 </m:t>
                        </m:r>
                      </m:den>
                    </m:f>
                  </m:oMath>
                </a14:m>
                <a:r>
                  <a:rPr lang="en-US" sz="3600" dirty="0"/>
                  <a:t>    smaller or greater. Ans. By cross multiplication 11x5=55 and 8x7=56 and 55 &lt; 56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8 </m:t>
                        </m:r>
                      </m:den>
                    </m:f>
                  </m:oMath>
                </a14:m>
                <a:r>
                  <a:rPr lang="en-US" sz="3600" dirty="0"/>
                  <a:t>  &lt;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5 </m:t>
                        </m:r>
                      </m:den>
                    </m:f>
                  </m:oMath>
                </a14:m>
                <a:endParaRPr lang="en-IN" sz="3600" dirty="0"/>
              </a:p>
              <a:p>
                <a:pPr marL="0" indent="0">
                  <a:buNone/>
                </a:pPr>
                <a:endParaRPr lang="en-IN" sz="3200" dirty="0" smtClean="0"/>
              </a:p>
              <a:p>
                <a:pPr marL="0" indent="0">
                  <a:buNone/>
                </a:pPr>
                <a:endParaRPr lang="en-IN" sz="3200" dirty="0"/>
              </a:p>
              <a:p>
                <a:pPr marL="0" indent="0">
                  <a:buNone/>
                </a:pPr>
                <a:r>
                  <a:rPr lang="en-IN" sz="3200" dirty="0" smtClean="0"/>
                  <a:t>			Thank you</a:t>
                </a:r>
                <a:endParaRPr lang="en-IN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623" t="-3361" b="-1498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033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221</Words>
  <Application>Microsoft Office PowerPoint</Application>
  <PresentationFormat>Widescreen</PresentationFormat>
  <Paragraphs>69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Roboto</vt:lpstr>
      <vt:lpstr>Times New Roman</vt:lpstr>
      <vt:lpstr>Office Theme</vt:lpstr>
      <vt:lpstr>Decimal and Fraction</vt:lpstr>
      <vt:lpstr>Names of digits according to their place value. </vt:lpstr>
      <vt:lpstr>Fraction </vt:lpstr>
      <vt:lpstr>Remember Formula</vt:lpstr>
      <vt:lpstr>Quicker method( cross multiplication)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SYFT</dc:title>
  <dc:creator>Windows User</dc:creator>
  <cp:lastModifiedBy>Windows User</cp:lastModifiedBy>
  <cp:revision>39</cp:revision>
  <dcterms:created xsi:type="dcterms:W3CDTF">2018-03-19T04:38:16Z</dcterms:created>
  <dcterms:modified xsi:type="dcterms:W3CDTF">2018-03-19T14:13:53Z</dcterms:modified>
</cp:coreProperties>
</file>